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B4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94630"/>
  </p:normalViewPr>
  <p:slideViewPr>
    <p:cSldViewPr>
      <p:cViewPr varScale="1">
        <p:scale>
          <a:sx n="113" d="100"/>
          <a:sy n="113" d="100"/>
        </p:scale>
        <p:origin x="1360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DF5A4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DF5A4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DF5A4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DF5A4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047994"/>
            <a:ext cx="2286635" cy="180975"/>
          </a:xfrm>
          <a:custGeom>
            <a:avLst/>
            <a:gdLst/>
            <a:ahLst/>
            <a:cxnLst/>
            <a:rect l="l" t="t" r="r" b="b"/>
            <a:pathLst>
              <a:path w="2286635" h="180975">
                <a:moveTo>
                  <a:pt x="0" y="180974"/>
                </a:moveTo>
                <a:lnTo>
                  <a:pt x="2286508" y="180974"/>
                </a:lnTo>
                <a:lnTo>
                  <a:pt x="2286508" y="0"/>
                </a:lnTo>
                <a:lnTo>
                  <a:pt x="0" y="0"/>
                </a:lnTo>
                <a:lnTo>
                  <a:pt x="0" y="180974"/>
                </a:lnTo>
                <a:close/>
              </a:path>
            </a:pathLst>
          </a:custGeom>
          <a:solidFill>
            <a:srgbClr val="E179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286507" y="6047994"/>
            <a:ext cx="2284730" cy="180975"/>
          </a:xfrm>
          <a:custGeom>
            <a:avLst/>
            <a:gdLst/>
            <a:ahLst/>
            <a:cxnLst/>
            <a:rect l="l" t="t" r="r" b="b"/>
            <a:pathLst>
              <a:path w="2284729" h="180975">
                <a:moveTo>
                  <a:pt x="0" y="180974"/>
                </a:moveTo>
                <a:lnTo>
                  <a:pt x="2284475" y="180974"/>
                </a:lnTo>
                <a:lnTo>
                  <a:pt x="2284475" y="0"/>
                </a:lnTo>
                <a:lnTo>
                  <a:pt x="0" y="0"/>
                </a:lnTo>
                <a:lnTo>
                  <a:pt x="0" y="180974"/>
                </a:lnTo>
                <a:close/>
              </a:path>
            </a:pathLst>
          </a:custGeom>
          <a:solidFill>
            <a:srgbClr val="45B1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570984" y="6047994"/>
            <a:ext cx="2286635" cy="180975"/>
          </a:xfrm>
          <a:custGeom>
            <a:avLst/>
            <a:gdLst/>
            <a:ahLst/>
            <a:cxnLst/>
            <a:rect l="l" t="t" r="r" b="b"/>
            <a:pathLst>
              <a:path w="2286634" h="180975">
                <a:moveTo>
                  <a:pt x="0" y="180974"/>
                </a:moveTo>
                <a:lnTo>
                  <a:pt x="2286508" y="180974"/>
                </a:lnTo>
                <a:lnTo>
                  <a:pt x="2286508" y="0"/>
                </a:lnTo>
                <a:lnTo>
                  <a:pt x="0" y="0"/>
                </a:lnTo>
                <a:lnTo>
                  <a:pt x="0" y="180974"/>
                </a:lnTo>
                <a:close/>
              </a:path>
            </a:pathLst>
          </a:custGeom>
          <a:solidFill>
            <a:srgbClr val="DF5A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6857492" y="6047994"/>
            <a:ext cx="2286635" cy="180975"/>
          </a:xfrm>
          <a:custGeom>
            <a:avLst/>
            <a:gdLst/>
            <a:ahLst/>
            <a:cxnLst/>
            <a:rect l="l" t="t" r="r" b="b"/>
            <a:pathLst>
              <a:path w="2286634" h="180975">
                <a:moveTo>
                  <a:pt x="0" y="180974"/>
                </a:moveTo>
                <a:lnTo>
                  <a:pt x="2286507" y="180974"/>
                </a:lnTo>
                <a:lnTo>
                  <a:pt x="2286507" y="0"/>
                </a:lnTo>
                <a:lnTo>
                  <a:pt x="0" y="0"/>
                </a:lnTo>
                <a:lnTo>
                  <a:pt x="0" y="180974"/>
                </a:lnTo>
                <a:close/>
              </a:path>
            </a:pathLst>
          </a:custGeom>
          <a:solidFill>
            <a:srgbClr val="334D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6309321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6350">
            <a:solidFill>
              <a:srgbClr val="202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4733" y="278638"/>
            <a:ext cx="8174532" cy="299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DF5A4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5412" y="2439670"/>
            <a:ext cx="8393175" cy="1600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DF5A4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NFOTOURISME.NET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infotourisme.net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://WWW.INFOTOURISME.NE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6257" y="139141"/>
            <a:ext cx="157988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745" dirty="0">
                <a:solidFill>
                  <a:srgbClr val="FFFFFF"/>
                </a:solidFill>
                <a:latin typeface="Arial"/>
                <a:cs typeface="Arial"/>
              </a:rPr>
              <a:t>Blog</a:t>
            </a:r>
            <a:r>
              <a:rPr sz="4400" spc="-6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spc="-370" dirty="0">
                <a:solidFill>
                  <a:srgbClr val="FFFFFF"/>
                </a:solidFill>
                <a:latin typeface="Arial"/>
                <a:cs typeface="Arial"/>
              </a:rPr>
              <a:t>Inf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412773"/>
            <a:ext cx="9144000" cy="449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301185"/>
            <a:ext cx="9144000" cy="1557020"/>
          </a:xfrm>
          <a:custGeom>
            <a:avLst/>
            <a:gdLst/>
            <a:ahLst/>
            <a:cxnLst/>
            <a:rect l="l" t="t" r="r" b="b"/>
            <a:pathLst>
              <a:path w="9144000" h="1557020">
                <a:moveTo>
                  <a:pt x="9144000" y="1556812"/>
                </a:moveTo>
                <a:lnTo>
                  <a:pt x="9144000" y="0"/>
                </a:lnTo>
                <a:lnTo>
                  <a:pt x="0" y="0"/>
                </a:lnTo>
                <a:lnTo>
                  <a:pt x="0" y="1556812"/>
                </a:lnTo>
                <a:lnTo>
                  <a:pt x="9144000" y="1556812"/>
                </a:lnTo>
                <a:close/>
              </a:path>
            </a:pathLst>
          </a:custGeom>
          <a:solidFill>
            <a:srgbClr val="2F2F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17093" y="5690717"/>
            <a:ext cx="375348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Nos </a:t>
            </a: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offres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32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diffusion</a:t>
            </a:r>
            <a:endParaRPr sz="3200" dirty="0">
              <a:latin typeface="Calibri"/>
              <a:cs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593567-5B5B-C147-8B6C-78F778E2A5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36"/>
            <a:ext cx="9144000" cy="142540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2554" y="2445842"/>
            <a:ext cx="7986395" cy="8560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fr-FR" sz="1400" dirty="0"/>
              <a:t>En 10 ans, le blog d’</a:t>
            </a:r>
            <a:r>
              <a:rPr lang="fr-FR" sz="1400" dirty="0" err="1"/>
              <a:t>Infotourisme</a:t>
            </a:r>
            <a:r>
              <a:rPr lang="fr-FR" sz="1400" dirty="0"/>
              <a:t> n’a cessé d’augmenter son audience. Il est aujourd’hui devenu  le premier blog français sur  le tourisme et fait partie des 50 plus grands blogs toutes catégories confondues (classement </a:t>
            </a:r>
            <a:r>
              <a:rPr lang="fr-FR" sz="1400" dirty="0" err="1"/>
              <a:t>Teads</a:t>
            </a:r>
            <a:r>
              <a:rPr lang="fr-FR" sz="1400" dirty="0"/>
              <a:t> </a:t>
            </a:r>
            <a:r>
              <a:rPr lang="fr-FR" sz="1400" dirty="0" err="1"/>
              <a:t>labs</a:t>
            </a:r>
            <a:r>
              <a:rPr lang="fr-FR" sz="1400" dirty="0"/>
              <a:t>).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fr-FR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2554" y="3299840"/>
            <a:ext cx="201584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b="1" dirty="0">
                <a:solidFill>
                  <a:srgbClr val="6CB4AC"/>
                </a:solidFill>
              </a:rPr>
              <a:t>Notre</a:t>
            </a:r>
            <a:r>
              <a:rPr lang="en-US" b="1" dirty="0"/>
              <a:t> </a:t>
            </a:r>
            <a:r>
              <a:rPr lang="en-US" b="1" dirty="0" err="1">
                <a:solidFill>
                  <a:srgbClr val="6CB4AC"/>
                </a:solidFill>
              </a:rPr>
              <a:t>lectorat</a:t>
            </a:r>
            <a:endParaRPr lang="en-US" b="1" dirty="0">
              <a:solidFill>
                <a:srgbClr val="6CB4AC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2554" y="3711397"/>
            <a:ext cx="3158846" cy="108940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Un trafic journalier de 30,000 visiteurs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10% ont moins de 30 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30% ont entre 30 et 45 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40% ont entre 46 et 65 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20% ont plus de 65 ans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22554" y="5089024"/>
            <a:ext cx="7980045" cy="750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r>
              <a:rPr lang="fr-FR" sz="1200" b="1" dirty="0"/>
              <a:t>Très présent sur les réseaux sociaux, chacun de nos articles touche des milliers d’internautes intéressés par le tourisme  et le voyage.</a:t>
            </a:r>
          </a:p>
          <a:p>
            <a:r>
              <a:rPr lang="fr-FR" sz="1200" b="1" dirty="0"/>
              <a:t>Nous bénéficions de plus de 50,000 abonnés pour lesquels nous fournissons des contenus touristiques afin d’agrémenter leurs séjours. Nous les aidons à choisir leurs hôtels, restaurants et visites dans le monde entier.</a:t>
            </a:r>
          </a:p>
        </p:txBody>
      </p:sp>
      <p:sp>
        <p:nvSpPr>
          <p:cNvPr id="6" name="object 6"/>
          <p:cNvSpPr/>
          <p:nvPr/>
        </p:nvSpPr>
        <p:spPr>
          <a:xfrm>
            <a:off x="7075303" y="311404"/>
            <a:ext cx="1630928" cy="15434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68006" y="1271016"/>
            <a:ext cx="168275" cy="258445"/>
          </a:xfrm>
          <a:custGeom>
            <a:avLst/>
            <a:gdLst/>
            <a:ahLst/>
            <a:cxnLst/>
            <a:rect l="l" t="t" r="r" b="b"/>
            <a:pathLst>
              <a:path w="168275" h="258444">
                <a:moveTo>
                  <a:pt x="165735" y="0"/>
                </a:moveTo>
                <a:lnTo>
                  <a:pt x="75697" y="41296"/>
                </a:lnTo>
                <a:lnTo>
                  <a:pt x="27320" y="104536"/>
                </a:lnTo>
                <a:lnTo>
                  <a:pt x="7733" y="162466"/>
                </a:lnTo>
                <a:lnTo>
                  <a:pt x="4064" y="187833"/>
                </a:lnTo>
                <a:lnTo>
                  <a:pt x="15345" y="205011"/>
                </a:lnTo>
                <a:lnTo>
                  <a:pt x="18494" y="219154"/>
                </a:lnTo>
                <a:lnTo>
                  <a:pt x="17476" y="228748"/>
                </a:lnTo>
                <a:lnTo>
                  <a:pt x="16255" y="232283"/>
                </a:lnTo>
                <a:lnTo>
                  <a:pt x="0" y="252475"/>
                </a:lnTo>
                <a:lnTo>
                  <a:pt x="23635" y="256183"/>
                </a:lnTo>
                <a:lnTo>
                  <a:pt x="83200" y="256096"/>
                </a:lnTo>
                <a:lnTo>
                  <a:pt x="134221" y="230709"/>
                </a:lnTo>
                <a:lnTo>
                  <a:pt x="147179" y="202791"/>
                </a:lnTo>
                <a:lnTo>
                  <a:pt x="146780" y="161662"/>
                </a:lnTo>
                <a:lnTo>
                  <a:pt x="129286" y="105029"/>
                </a:lnTo>
                <a:lnTo>
                  <a:pt x="157607" y="68707"/>
                </a:lnTo>
                <a:lnTo>
                  <a:pt x="131318" y="42418"/>
                </a:lnTo>
                <a:lnTo>
                  <a:pt x="167767" y="22225"/>
                </a:lnTo>
                <a:lnTo>
                  <a:pt x="165735" y="0"/>
                </a:lnTo>
                <a:close/>
              </a:path>
            </a:pathLst>
          </a:custGeom>
          <a:solidFill>
            <a:srgbClr val="462C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10781" y="574040"/>
            <a:ext cx="355473" cy="3554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20080" y="729615"/>
            <a:ext cx="2114786" cy="13312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42808" y="784098"/>
            <a:ext cx="54610" cy="123825"/>
          </a:xfrm>
          <a:custGeom>
            <a:avLst/>
            <a:gdLst/>
            <a:ahLst/>
            <a:cxnLst/>
            <a:rect l="l" t="t" r="r" b="b"/>
            <a:pathLst>
              <a:path w="54609" h="123825">
                <a:moveTo>
                  <a:pt x="16129" y="0"/>
                </a:moveTo>
                <a:lnTo>
                  <a:pt x="0" y="123316"/>
                </a:lnTo>
                <a:lnTo>
                  <a:pt x="54483" y="82930"/>
                </a:lnTo>
                <a:lnTo>
                  <a:pt x="47668" y="63722"/>
                </a:lnTo>
                <a:lnTo>
                  <a:pt x="39116" y="42989"/>
                </a:lnTo>
                <a:lnTo>
                  <a:pt x="28658" y="21494"/>
                </a:lnTo>
                <a:lnTo>
                  <a:pt x="16129" y="0"/>
                </a:lnTo>
                <a:close/>
              </a:path>
            </a:pathLst>
          </a:custGeom>
          <a:solidFill>
            <a:srgbClr val="3434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159117" y="755904"/>
            <a:ext cx="442595" cy="234315"/>
          </a:xfrm>
          <a:custGeom>
            <a:avLst/>
            <a:gdLst/>
            <a:ahLst/>
            <a:cxnLst/>
            <a:rect l="l" t="t" r="r" b="b"/>
            <a:pathLst>
              <a:path w="442595" h="234315">
                <a:moveTo>
                  <a:pt x="199898" y="0"/>
                </a:moveTo>
                <a:lnTo>
                  <a:pt x="0" y="117094"/>
                </a:lnTo>
                <a:lnTo>
                  <a:pt x="199898" y="234315"/>
                </a:lnTo>
                <a:lnTo>
                  <a:pt x="199898" y="183769"/>
                </a:lnTo>
                <a:lnTo>
                  <a:pt x="169672" y="183769"/>
                </a:lnTo>
                <a:lnTo>
                  <a:pt x="58547" y="117094"/>
                </a:lnTo>
                <a:lnTo>
                  <a:pt x="169672" y="50419"/>
                </a:lnTo>
                <a:lnTo>
                  <a:pt x="199898" y="50419"/>
                </a:lnTo>
                <a:lnTo>
                  <a:pt x="199898" y="0"/>
                </a:lnTo>
                <a:close/>
              </a:path>
              <a:path w="442595" h="234315">
                <a:moveTo>
                  <a:pt x="199898" y="50419"/>
                </a:moveTo>
                <a:lnTo>
                  <a:pt x="169672" y="50419"/>
                </a:lnTo>
                <a:lnTo>
                  <a:pt x="169672" y="98933"/>
                </a:lnTo>
                <a:lnTo>
                  <a:pt x="414019" y="98933"/>
                </a:lnTo>
                <a:lnTo>
                  <a:pt x="414019" y="135255"/>
                </a:lnTo>
                <a:lnTo>
                  <a:pt x="169672" y="135255"/>
                </a:lnTo>
                <a:lnTo>
                  <a:pt x="169672" y="183769"/>
                </a:lnTo>
                <a:lnTo>
                  <a:pt x="199898" y="183769"/>
                </a:lnTo>
                <a:lnTo>
                  <a:pt x="199898" y="165608"/>
                </a:lnTo>
                <a:lnTo>
                  <a:pt x="442340" y="165608"/>
                </a:lnTo>
                <a:lnTo>
                  <a:pt x="442340" y="68580"/>
                </a:lnTo>
                <a:lnTo>
                  <a:pt x="199898" y="68580"/>
                </a:lnTo>
                <a:lnTo>
                  <a:pt x="199898" y="50419"/>
                </a:lnTo>
                <a:close/>
              </a:path>
            </a:pathLst>
          </a:custGeom>
          <a:solidFill>
            <a:srgbClr val="FFF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74486" y="1208405"/>
            <a:ext cx="169672" cy="1959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88429" y="1101216"/>
            <a:ext cx="175895" cy="448945"/>
          </a:xfrm>
          <a:custGeom>
            <a:avLst/>
            <a:gdLst/>
            <a:ahLst/>
            <a:cxnLst/>
            <a:rect l="l" t="t" r="r" b="b"/>
            <a:pathLst>
              <a:path w="175895" h="448944">
                <a:moveTo>
                  <a:pt x="121285" y="0"/>
                </a:moveTo>
                <a:lnTo>
                  <a:pt x="74439" y="77057"/>
                </a:lnTo>
                <a:lnTo>
                  <a:pt x="48275" y="148018"/>
                </a:lnTo>
                <a:lnTo>
                  <a:pt x="36899" y="200025"/>
                </a:lnTo>
                <a:lnTo>
                  <a:pt x="34417" y="220218"/>
                </a:lnTo>
                <a:lnTo>
                  <a:pt x="56102" y="253622"/>
                </a:lnTo>
                <a:lnTo>
                  <a:pt x="62452" y="279812"/>
                </a:lnTo>
                <a:lnTo>
                  <a:pt x="60848" y="296906"/>
                </a:lnTo>
                <a:lnTo>
                  <a:pt x="58674" y="303022"/>
                </a:lnTo>
                <a:lnTo>
                  <a:pt x="0" y="373761"/>
                </a:lnTo>
                <a:lnTo>
                  <a:pt x="105028" y="448563"/>
                </a:lnTo>
                <a:lnTo>
                  <a:pt x="78867" y="258572"/>
                </a:lnTo>
                <a:lnTo>
                  <a:pt x="175768" y="92963"/>
                </a:lnTo>
                <a:lnTo>
                  <a:pt x="121285" y="0"/>
                </a:lnTo>
                <a:close/>
              </a:path>
            </a:pathLst>
          </a:custGeom>
          <a:solidFill>
            <a:srgbClr val="3434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85482" y="1107313"/>
            <a:ext cx="321310" cy="461009"/>
          </a:xfrm>
          <a:custGeom>
            <a:avLst/>
            <a:gdLst/>
            <a:ahLst/>
            <a:cxnLst/>
            <a:rect l="l" t="t" r="r" b="b"/>
            <a:pathLst>
              <a:path w="321309" h="461009">
                <a:moveTo>
                  <a:pt x="240284" y="0"/>
                </a:moveTo>
                <a:lnTo>
                  <a:pt x="80772" y="0"/>
                </a:lnTo>
                <a:lnTo>
                  <a:pt x="0" y="139446"/>
                </a:lnTo>
                <a:lnTo>
                  <a:pt x="80772" y="276733"/>
                </a:lnTo>
                <a:lnTo>
                  <a:pt x="240284" y="276733"/>
                </a:lnTo>
                <a:lnTo>
                  <a:pt x="268752" y="228346"/>
                </a:lnTo>
                <a:lnTo>
                  <a:pt x="108966" y="228346"/>
                </a:lnTo>
                <a:lnTo>
                  <a:pt x="56515" y="139446"/>
                </a:lnTo>
                <a:lnTo>
                  <a:pt x="108966" y="48513"/>
                </a:lnTo>
                <a:lnTo>
                  <a:pt x="268385" y="48513"/>
                </a:lnTo>
                <a:lnTo>
                  <a:pt x="240284" y="0"/>
                </a:lnTo>
                <a:close/>
              </a:path>
              <a:path w="321309" h="461009">
                <a:moveTo>
                  <a:pt x="268385" y="48513"/>
                </a:moveTo>
                <a:lnTo>
                  <a:pt x="212090" y="48513"/>
                </a:lnTo>
                <a:lnTo>
                  <a:pt x="264541" y="139446"/>
                </a:lnTo>
                <a:lnTo>
                  <a:pt x="212090" y="228346"/>
                </a:lnTo>
                <a:lnTo>
                  <a:pt x="268752" y="228346"/>
                </a:lnTo>
                <a:lnTo>
                  <a:pt x="321056" y="139446"/>
                </a:lnTo>
                <a:lnTo>
                  <a:pt x="268385" y="48513"/>
                </a:lnTo>
                <a:close/>
              </a:path>
              <a:path w="321309" h="461009">
                <a:moveTo>
                  <a:pt x="203962" y="416178"/>
                </a:moveTo>
                <a:lnTo>
                  <a:pt x="117094" y="416178"/>
                </a:lnTo>
                <a:lnTo>
                  <a:pt x="117094" y="460628"/>
                </a:lnTo>
                <a:lnTo>
                  <a:pt x="203962" y="460628"/>
                </a:lnTo>
                <a:lnTo>
                  <a:pt x="203962" y="416178"/>
                </a:lnTo>
                <a:close/>
              </a:path>
              <a:path w="321309" h="461009">
                <a:moveTo>
                  <a:pt x="240284" y="297052"/>
                </a:moveTo>
                <a:lnTo>
                  <a:pt x="80772" y="297052"/>
                </a:lnTo>
                <a:lnTo>
                  <a:pt x="80772" y="339471"/>
                </a:lnTo>
                <a:lnTo>
                  <a:pt x="240284" y="339471"/>
                </a:lnTo>
                <a:lnTo>
                  <a:pt x="240284" y="297052"/>
                </a:lnTo>
                <a:close/>
              </a:path>
              <a:path w="321309" h="461009">
                <a:moveTo>
                  <a:pt x="240284" y="357632"/>
                </a:moveTo>
                <a:lnTo>
                  <a:pt x="80772" y="357632"/>
                </a:lnTo>
                <a:lnTo>
                  <a:pt x="80772" y="400050"/>
                </a:lnTo>
                <a:lnTo>
                  <a:pt x="240284" y="400050"/>
                </a:lnTo>
                <a:lnTo>
                  <a:pt x="240284" y="357632"/>
                </a:lnTo>
                <a:close/>
              </a:path>
            </a:pathLst>
          </a:custGeom>
          <a:solidFill>
            <a:srgbClr val="FFF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402437" y="638632"/>
            <a:ext cx="2769870" cy="90665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r>
              <a:rPr lang="en-US" sz="2400" kern="1200" dirty="0" err="1">
                <a:solidFill>
                  <a:srgbClr val="6CB4AC"/>
                </a:solidFill>
                <a:latin typeface="+mn-lt"/>
                <a:ea typeface="+mn-ea"/>
                <a:cs typeface="+mn-cs"/>
              </a:rPr>
              <a:t>Pourquoi</a:t>
            </a:r>
            <a:r>
              <a:rPr lang="en-US" sz="2400" kern="1200" dirty="0">
                <a:solidFill>
                  <a:srgbClr val="6CB4A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rgbClr val="6CB4AC"/>
                </a:solidFill>
                <a:latin typeface="+mn-lt"/>
                <a:ea typeface="+mn-ea"/>
                <a:cs typeface="+mn-cs"/>
              </a:rPr>
              <a:t>collaborer</a:t>
            </a:r>
            <a:r>
              <a:rPr lang="en-US" sz="2400" kern="1200" dirty="0">
                <a:solidFill>
                  <a:srgbClr val="6CB4AC"/>
                </a:solidFill>
                <a:latin typeface="+mn-lt"/>
                <a:ea typeface="+mn-ea"/>
                <a:cs typeface="+mn-cs"/>
              </a:rPr>
              <a:t> ?</a:t>
            </a:r>
            <a:br>
              <a:rPr lang="en-US" kern="1200" dirty="0">
                <a:solidFill>
                  <a:srgbClr val="6CB4AC"/>
                </a:solidFill>
                <a:latin typeface="+mn-lt"/>
                <a:ea typeface="+mn-ea"/>
                <a:cs typeface="+mn-cs"/>
              </a:rPr>
            </a:br>
            <a:r>
              <a:rPr lang="en-US" sz="1600" dirty="0">
                <a:solidFill>
                  <a:schemeClr val="tx1"/>
                </a:solidFill>
              </a:rPr>
              <a:t>Une large audience </a:t>
            </a:r>
            <a:r>
              <a:rPr lang="en-US" sz="1600" dirty="0" err="1">
                <a:solidFill>
                  <a:schemeClr val="tx1"/>
                </a:solidFill>
              </a:rPr>
              <a:t>spécialisée</a:t>
            </a:r>
            <a:br>
              <a:rPr lang="en-US" dirty="0"/>
            </a:br>
            <a:endParaRPr spc="-254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75582" y="6411039"/>
            <a:ext cx="4431665" cy="248145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800" spc="-10" dirty="0">
                <a:solidFill>
                  <a:srgbClr val="868787"/>
                </a:solidFill>
                <a:latin typeface="Arial"/>
                <a:cs typeface="Arial"/>
              </a:rPr>
              <a:t>TOURISME COMMUNICATION </a:t>
            </a:r>
            <a:r>
              <a:rPr sz="800" spc="-5" dirty="0">
                <a:solidFill>
                  <a:srgbClr val="868787"/>
                </a:solidFill>
                <a:latin typeface="Arial"/>
                <a:cs typeface="Arial"/>
              </a:rPr>
              <a:t>– </a:t>
            </a:r>
            <a:r>
              <a:rPr lang="en-US" sz="800" spc="-10" dirty="0">
                <a:solidFill>
                  <a:srgbClr val="868787"/>
                </a:solidFill>
                <a:latin typeface="Arial"/>
                <a:cs typeface="Arial"/>
              </a:rPr>
              <a:t>1578 Avenue de 2ème DB </a:t>
            </a:r>
            <a:r>
              <a:rPr sz="800" spc="-5" dirty="0">
                <a:solidFill>
                  <a:srgbClr val="868787"/>
                </a:solidFill>
                <a:latin typeface="Arial"/>
                <a:cs typeface="Arial"/>
              </a:rPr>
              <a:t>– </a:t>
            </a:r>
            <a:r>
              <a:rPr sz="800" spc="-15" dirty="0">
                <a:solidFill>
                  <a:srgbClr val="868787"/>
                </a:solidFill>
                <a:latin typeface="Arial"/>
                <a:cs typeface="Arial"/>
              </a:rPr>
              <a:t>30133 </a:t>
            </a:r>
            <a:r>
              <a:rPr sz="800" spc="-10" dirty="0">
                <a:solidFill>
                  <a:srgbClr val="868787"/>
                </a:solidFill>
                <a:latin typeface="Arial"/>
                <a:cs typeface="Arial"/>
              </a:rPr>
              <a:t>LES ANGLES </a:t>
            </a:r>
            <a:r>
              <a:rPr sz="800" spc="-5" dirty="0">
                <a:solidFill>
                  <a:srgbClr val="868787"/>
                </a:solidFill>
                <a:latin typeface="Arial"/>
                <a:cs typeface="Arial"/>
              </a:rPr>
              <a:t>|</a:t>
            </a:r>
            <a:r>
              <a:rPr sz="800" spc="-15" dirty="0">
                <a:solidFill>
                  <a:srgbClr val="868787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868787"/>
                </a:solidFill>
                <a:latin typeface="Arial"/>
                <a:cs typeface="Arial"/>
              </a:rPr>
              <a:t>04.90.25.82.64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351903" y="6660974"/>
            <a:ext cx="1351280" cy="137795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800" spc="-5" dirty="0">
                <a:latin typeface="Arial"/>
                <a:cs typeface="Arial"/>
                <a:hlinkClick r:id="rId6"/>
              </a:rPr>
              <a:t>WWW.INFOTOURISME.NET</a:t>
            </a:r>
            <a:endParaRPr sz="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52264" y="3313252"/>
            <a:ext cx="388213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fr-FR" b="1" dirty="0">
                <a:solidFill>
                  <a:srgbClr val="6CB4AC"/>
                </a:solidFill>
              </a:rPr>
              <a:t>Notre</a:t>
            </a:r>
            <a:r>
              <a:rPr lang="fr-FR" dirty="0"/>
              <a:t> </a:t>
            </a:r>
            <a:r>
              <a:rPr lang="fr-FR" b="1" dirty="0">
                <a:solidFill>
                  <a:srgbClr val="6CB4AC"/>
                </a:solidFill>
              </a:rPr>
              <a:t>présence sur les réseaux sociaux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652263" y="3725036"/>
            <a:ext cx="3750335" cy="87331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Facebook: 6,500 fans 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Twitter: 20,300 abonnés 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Instagram: 1,100 abonnés 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Pinterest: 1,700 abonnés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2437" y="638632"/>
            <a:ext cx="3089275" cy="66043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r>
              <a:rPr lang="en-US" sz="2400" dirty="0"/>
              <a:t>Nos </a:t>
            </a:r>
            <a:r>
              <a:rPr lang="en-US" sz="2400" dirty="0" err="1"/>
              <a:t>offres</a:t>
            </a:r>
            <a:r>
              <a:rPr lang="en-US" sz="2400" dirty="0"/>
              <a:t> de diffusion</a:t>
            </a:r>
            <a:br>
              <a:rPr lang="en-US" dirty="0"/>
            </a:br>
            <a:r>
              <a:rPr lang="en-US" dirty="0" err="1">
                <a:solidFill>
                  <a:schemeClr val="tx1"/>
                </a:solidFill>
              </a:rPr>
              <a:t>Profitez</a:t>
            </a:r>
            <a:r>
              <a:rPr lang="en-US" dirty="0">
                <a:solidFill>
                  <a:schemeClr val="tx1"/>
                </a:solidFill>
              </a:rPr>
              <a:t> de </a:t>
            </a:r>
            <a:r>
              <a:rPr lang="en-US" dirty="0" err="1">
                <a:solidFill>
                  <a:schemeClr val="tx1"/>
                </a:solidFill>
              </a:rPr>
              <a:t>notre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notoriété</a:t>
            </a:r>
            <a:endParaRPr spc="-175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674486" y="1208405"/>
            <a:ext cx="169672" cy="1959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74370" y="2367788"/>
            <a:ext cx="8064500" cy="24006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800" b="1" spc="-10" dirty="0">
                <a:solidFill>
                  <a:srgbClr val="DF5A48"/>
                </a:solidFill>
                <a:latin typeface="Calibri"/>
                <a:cs typeface="Calibri"/>
              </a:rPr>
              <a:t>Articles</a:t>
            </a:r>
            <a:endParaRPr lang="fr-FR" sz="18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12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fr-FR" sz="1400" spc="-10" dirty="0">
                <a:solidFill>
                  <a:srgbClr val="404040"/>
                </a:solidFill>
                <a:latin typeface="Calibri"/>
                <a:cs typeface="Calibri"/>
              </a:rPr>
              <a:t>Nous rédigeons </a:t>
            </a:r>
            <a:r>
              <a:rPr lang="fr-FR" sz="1400" b="1" spc="-10" dirty="0">
                <a:solidFill>
                  <a:srgbClr val="404040"/>
                </a:solidFill>
                <a:latin typeface="Calibri"/>
                <a:cs typeface="Calibri"/>
              </a:rPr>
              <a:t>un article de </a:t>
            </a:r>
            <a:r>
              <a:rPr lang="fr-FR" sz="1400" b="1" spc="-15" dirty="0">
                <a:solidFill>
                  <a:srgbClr val="404040"/>
                </a:solidFill>
                <a:latin typeface="Calibri"/>
                <a:cs typeface="Calibri"/>
              </a:rPr>
              <a:t>1000 caractères minimum </a:t>
            </a:r>
            <a:r>
              <a:rPr lang="fr-FR" sz="1400" spc="-15" dirty="0">
                <a:solidFill>
                  <a:srgbClr val="404040"/>
                </a:solidFill>
                <a:latin typeface="Calibri"/>
                <a:cs typeface="Calibri"/>
              </a:rPr>
              <a:t>présentant </a:t>
            </a:r>
            <a:r>
              <a:rPr lang="fr-FR" sz="1400" spc="-20" dirty="0">
                <a:solidFill>
                  <a:srgbClr val="404040"/>
                </a:solidFill>
                <a:latin typeface="Calibri"/>
                <a:cs typeface="Calibri"/>
              </a:rPr>
              <a:t>votre </a:t>
            </a:r>
            <a:r>
              <a:rPr lang="fr-FR" sz="1400" spc="-10" dirty="0">
                <a:solidFill>
                  <a:srgbClr val="404040"/>
                </a:solidFill>
                <a:latin typeface="Calibri"/>
                <a:cs typeface="Calibri"/>
              </a:rPr>
              <a:t>établissement </a:t>
            </a:r>
            <a:r>
              <a:rPr lang="fr-FR" sz="1400" spc="-5" dirty="0">
                <a:solidFill>
                  <a:srgbClr val="404040"/>
                </a:solidFill>
                <a:latin typeface="Calibri"/>
                <a:cs typeface="Calibri"/>
              </a:rPr>
              <a:t>et </a:t>
            </a:r>
            <a:r>
              <a:rPr lang="fr-FR" sz="1400" spc="-15" dirty="0">
                <a:solidFill>
                  <a:srgbClr val="404040"/>
                </a:solidFill>
                <a:latin typeface="Calibri"/>
                <a:cs typeface="Calibri"/>
              </a:rPr>
              <a:t>vos</a:t>
            </a:r>
            <a:r>
              <a:rPr lang="fr-FR" sz="1400" spc="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fr-FR" sz="1400" spc="-5" dirty="0">
                <a:solidFill>
                  <a:srgbClr val="404040"/>
                </a:solidFill>
                <a:latin typeface="Calibri"/>
                <a:cs typeface="Calibri"/>
              </a:rPr>
              <a:t>services</a:t>
            </a:r>
            <a:endParaRPr lang="fr-FR" sz="14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fr-FR" sz="1400" spc="-15" dirty="0">
                <a:solidFill>
                  <a:srgbClr val="404040"/>
                </a:solidFill>
                <a:latin typeface="Calibri"/>
                <a:cs typeface="Calibri"/>
              </a:rPr>
              <a:t>Nous </a:t>
            </a:r>
            <a:r>
              <a:rPr lang="fr-FR" sz="1400" spc="-5" dirty="0">
                <a:solidFill>
                  <a:srgbClr val="404040"/>
                </a:solidFill>
                <a:latin typeface="Calibri"/>
                <a:cs typeface="Calibri"/>
              </a:rPr>
              <a:t>y </a:t>
            </a:r>
            <a:r>
              <a:rPr lang="fr-FR" sz="1400" spc="-20" dirty="0">
                <a:solidFill>
                  <a:srgbClr val="404040"/>
                </a:solidFill>
                <a:latin typeface="Calibri"/>
                <a:cs typeface="Calibri"/>
              </a:rPr>
              <a:t>intégrons </a:t>
            </a:r>
            <a:r>
              <a:rPr lang="fr-FR" sz="1400" spc="-25" dirty="0">
                <a:solidFill>
                  <a:srgbClr val="404040"/>
                </a:solidFill>
                <a:latin typeface="Calibri"/>
                <a:cs typeface="Calibri"/>
              </a:rPr>
              <a:t>jusqu’à </a:t>
            </a:r>
            <a:r>
              <a:rPr lang="fr-FR" sz="1400" b="1" spc="-5" dirty="0">
                <a:solidFill>
                  <a:srgbClr val="404040"/>
                </a:solidFill>
                <a:latin typeface="Calibri"/>
                <a:cs typeface="Calibri"/>
              </a:rPr>
              <a:t>2 </a:t>
            </a:r>
            <a:r>
              <a:rPr lang="fr-FR" sz="1400" b="1" spc="-10" dirty="0">
                <a:solidFill>
                  <a:srgbClr val="404040"/>
                </a:solidFill>
                <a:latin typeface="Calibri"/>
                <a:cs typeface="Calibri"/>
              </a:rPr>
              <a:t>liens en</a:t>
            </a:r>
            <a:r>
              <a:rPr lang="fr-FR" sz="1400" b="1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fr-FR" sz="1400" b="1" spc="-15" dirty="0" err="1">
                <a:solidFill>
                  <a:srgbClr val="404040"/>
                </a:solidFill>
                <a:latin typeface="Calibri"/>
                <a:cs typeface="Calibri"/>
              </a:rPr>
              <a:t>Dofollow</a:t>
            </a:r>
            <a:endParaRPr lang="fr-FR" sz="1400" dirty="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fr-FR" sz="1400" spc="-15" dirty="0">
                <a:solidFill>
                  <a:srgbClr val="404040"/>
                </a:solidFill>
                <a:latin typeface="Calibri"/>
                <a:cs typeface="Calibri"/>
              </a:rPr>
              <a:t>Nos journalistes rédigent des articles à contenu </a:t>
            </a:r>
            <a:r>
              <a:rPr lang="fr-FR" sz="1400" spc="-20" dirty="0">
                <a:solidFill>
                  <a:srgbClr val="404040"/>
                </a:solidFill>
                <a:latin typeface="Calibri"/>
                <a:cs typeface="Calibri"/>
              </a:rPr>
              <a:t>unique apportant une riche et </a:t>
            </a:r>
            <a:r>
              <a:rPr lang="fr-FR" sz="1400" b="1" spc="-20" dirty="0">
                <a:solidFill>
                  <a:srgbClr val="404040"/>
                </a:solidFill>
                <a:latin typeface="Calibri"/>
                <a:cs typeface="Calibri"/>
              </a:rPr>
              <a:t>vraie information à nos lecteurs</a:t>
            </a:r>
            <a:endParaRPr lang="fr-FR" sz="14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fr-FR" sz="1400" spc="-10" dirty="0">
                <a:solidFill>
                  <a:srgbClr val="404040"/>
                </a:solidFill>
                <a:latin typeface="Calibri"/>
                <a:cs typeface="Calibri"/>
              </a:rPr>
              <a:t>Nos rédacteurs spécialistes en SEO produisent des </a:t>
            </a:r>
            <a:r>
              <a:rPr lang="fr-FR" sz="1400" b="1" spc="-10" dirty="0">
                <a:solidFill>
                  <a:srgbClr val="404040"/>
                </a:solidFill>
                <a:latin typeface="Calibri"/>
                <a:cs typeface="Calibri"/>
              </a:rPr>
              <a:t>contenus adaptés</a:t>
            </a:r>
            <a:r>
              <a:rPr lang="fr-FR" sz="1400" spc="-10" dirty="0">
                <a:solidFill>
                  <a:srgbClr val="404040"/>
                </a:solidFill>
                <a:latin typeface="Calibri"/>
                <a:cs typeface="Calibri"/>
              </a:rPr>
              <a:t> aux exigences de Google.</a:t>
            </a:r>
            <a:endParaRPr lang="fr-FR" sz="14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fr-FR" sz="1400" spc="-35" dirty="0">
                <a:solidFill>
                  <a:srgbClr val="404040"/>
                </a:solidFill>
                <a:latin typeface="Calibri"/>
                <a:cs typeface="Calibri"/>
              </a:rPr>
              <a:t>L’article </a:t>
            </a:r>
            <a:r>
              <a:rPr lang="fr-FR" sz="1400" spc="-15" dirty="0">
                <a:solidFill>
                  <a:srgbClr val="404040"/>
                </a:solidFill>
                <a:latin typeface="Calibri"/>
                <a:cs typeface="Calibri"/>
              </a:rPr>
              <a:t>vous </a:t>
            </a:r>
            <a:r>
              <a:rPr lang="fr-FR" sz="1400" spc="-10" dirty="0">
                <a:solidFill>
                  <a:srgbClr val="404040"/>
                </a:solidFill>
                <a:latin typeface="Calibri"/>
                <a:cs typeface="Calibri"/>
              </a:rPr>
              <a:t>est soumis </a:t>
            </a:r>
            <a:r>
              <a:rPr lang="fr-FR" sz="1400" spc="-25" dirty="0">
                <a:solidFill>
                  <a:srgbClr val="404040"/>
                </a:solidFill>
                <a:latin typeface="Calibri"/>
                <a:cs typeface="Calibri"/>
              </a:rPr>
              <a:t>avant</a:t>
            </a:r>
            <a:r>
              <a:rPr lang="fr-FR" sz="1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fr-FR" sz="1400" spc="-15" dirty="0">
                <a:solidFill>
                  <a:srgbClr val="404040"/>
                </a:solidFill>
                <a:latin typeface="Calibri"/>
                <a:cs typeface="Calibri"/>
              </a:rPr>
              <a:t>publication</a:t>
            </a:r>
            <a:endParaRPr lang="fr-FR" sz="14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fr-FR" sz="1400" dirty="0">
                <a:solidFill>
                  <a:srgbClr val="404040"/>
                </a:solidFill>
                <a:latin typeface="Calibri"/>
                <a:cs typeface="Calibri"/>
              </a:rPr>
              <a:t>Nous publions l’article sur </a:t>
            </a:r>
            <a:r>
              <a:rPr lang="fr-FR" sz="1400" spc="-10" dirty="0">
                <a:solidFill>
                  <a:srgbClr val="404040"/>
                </a:solidFill>
                <a:latin typeface="Calibri"/>
                <a:cs typeface="Calibri"/>
                <a:hlinkClick r:id="rId3"/>
              </a:rPr>
              <a:t>http://blog.infotourisme.net </a:t>
            </a:r>
            <a:r>
              <a:rPr lang="fr-FR" sz="1400" spc="-5" dirty="0">
                <a:solidFill>
                  <a:srgbClr val="404040"/>
                </a:solidFill>
                <a:latin typeface="Calibri"/>
                <a:cs typeface="Calibri"/>
              </a:rPr>
              <a:t>et le </a:t>
            </a:r>
            <a:r>
              <a:rPr lang="fr-FR" sz="1400" b="1" spc="-10" dirty="0">
                <a:solidFill>
                  <a:srgbClr val="404040"/>
                </a:solidFill>
                <a:latin typeface="Calibri"/>
                <a:cs typeface="Calibri"/>
              </a:rPr>
              <a:t>diffusons dans l’intégralité de nos réseaux sociaux ainsi que vers nos 50,000 abonnés</a:t>
            </a:r>
            <a:endParaRPr lang="fr-FR"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lang="fr-FR" sz="1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fr-FR" sz="1600" b="1" spc="-30" dirty="0">
                <a:solidFill>
                  <a:srgbClr val="DF5A48"/>
                </a:solidFill>
                <a:latin typeface="Calibri"/>
                <a:cs typeface="Calibri"/>
              </a:rPr>
              <a:t>Tarifs </a:t>
            </a:r>
            <a:r>
              <a:rPr lang="fr-FR" sz="1600" b="1" dirty="0">
                <a:solidFill>
                  <a:srgbClr val="DF5A48"/>
                </a:solidFill>
                <a:latin typeface="Calibri"/>
                <a:cs typeface="Calibri"/>
              </a:rPr>
              <a:t>: 300 </a:t>
            </a:r>
            <a:r>
              <a:rPr lang="fr-FR" sz="1600" b="1" spc="5" dirty="0">
                <a:solidFill>
                  <a:srgbClr val="DF5A48"/>
                </a:solidFill>
                <a:latin typeface="Calibri"/>
                <a:cs typeface="Calibri"/>
              </a:rPr>
              <a:t>€</a:t>
            </a:r>
            <a:r>
              <a:rPr lang="fr-FR" sz="1600" b="1" spc="10" dirty="0">
                <a:solidFill>
                  <a:srgbClr val="DF5A48"/>
                </a:solidFill>
                <a:latin typeface="Calibri"/>
                <a:cs typeface="Calibri"/>
              </a:rPr>
              <a:t> </a:t>
            </a:r>
            <a:r>
              <a:rPr lang="fr-FR" sz="1600" b="1" spc="-5" dirty="0">
                <a:solidFill>
                  <a:srgbClr val="DF5A48"/>
                </a:solidFill>
                <a:latin typeface="Calibri"/>
                <a:cs typeface="Calibri"/>
              </a:rPr>
              <a:t>HT</a:t>
            </a:r>
            <a:endParaRPr lang="fr-FR" sz="16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75582" y="6411039"/>
            <a:ext cx="4431665" cy="248145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lang="en-US" sz="800" spc="-10" dirty="0">
                <a:solidFill>
                  <a:srgbClr val="868787"/>
                </a:solidFill>
                <a:latin typeface="Arial"/>
                <a:cs typeface="Arial"/>
              </a:rPr>
              <a:t>TOURISME COMMUNICATION </a:t>
            </a:r>
            <a:r>
              <a:rPr lang="en-US" sz="800" spc="-5" dirty="0">
                <a:solidFill>
                  <a:srgbClr val="868787"/>
                </a:solidFill>
                <a:latin typeface="Arial"/>
                <a:cs typeface="Arial"/>
              </a:rPr>
              <a:t>– </a:t>
            </a:r>
            <a:r>
              <a:rPr lang="en-US" sz="800" spc="-10" dirty="0">
                <a:solidFill>
                  <a:srgbClr val="868787"/>
                </a:solidFill>
                <a:latin typeface="Arial"/>
                <a:cs typeface="Arial"/>
              </a:rPr>
              <a:t>1578 Avenue de 2ème DB </a:t>
            </a:r>
            <a:r>
              <a:rPr lang="en-US" sz="800" spc="-5" dirty="0">
                <a:solidFill>
                  <a:srgbClr val="868787"/>
                </a:solidFill>
                <a:latin typeface="Arial"/>
                <a:cs typeface="Arial"/>
              </a:rPr>
              <a:t>– </a:t>
            </a:r>
            <a:r>
              <a:rPr lang="en-US" sz="800" spc="-15" dirty="0">
                <a:solidFill>
                  <a:srgbClr val="868787"/>
                </a:solidFill>
                <a:latin typeface="Arial"/>
                <a:cs typeface="Arial"/>
              </a:rPr>
              <a:t>30133 </a:t>
            </a:r>
            <a:r>
              <a:rPr lang="en-US" sz="800" spc="-10" dirty="0">
                <a:solidFill>
                  <a:srgbClr val="868787"/>
                </a:solidFill>
                <a:latin typeface="Arial"/>
                <a:cs typeface="Arial"/>
              </a:rPr>
              <a:t>LES ANGLES </a:t>
            </a:r>
            <a:r>
              <a:rPr lang="en-US" sz="800" spc="-5" dirty="0">
                <a:solidFill>
                  <a:srgbClr val="868787"/>
                </a:solidFill>
                <a:latin typeface="Arial"/>
                <a:cs typeface="Arial"/>
              </a:rPr>
              <a:t>|</a:t>
            </a:r>
            <a:r>
              <a:rPr lang="en-US" sz="800" spc="-15" dirty="0">
                <a:solidFill>
                  <a:srgbClr val="868787"/>
                </a:solidFill>
                <a:latin typeface="Arial"/>
                <a:cs typeface="Arial"/>
              </a:rPr>
              <a:t> </a:t>
            </a:r>
            <a:r>
              <a:rPr lang="en-US" sz="800" spc="-5" dirty="0">
                <a:solidFill>
                  <a:srgbClr val="868787"/>
                </a:solidFill>
                <a:latin typeface="Arial"/>
                <a:cs typeface="Arial"/>
              </a:rPr>
              <a:t>04.90.25.82.64</a:t>
            </a:r>
            <a:endParaRPr lang="en-US" sz="8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351903" y="6660974"/>
            <a:ext cx="1351280" cy="137795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800" spc="-5" dirty="0">
                <a:latin typeface="Arial"/>
                <a:cs typeface="Arial"/>
                <a:hlinkClick r:id="rId4"/>
              </a:rPr>
              <a:t>WWW.INFOTOURISME.NET</a:t>
            </a:r>
            <a:endParaRPr sz="800">
              <a:latin typeface="Arial"/>
              <a:cs typeface="Arial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9745C20-374D-0B49-B0C2-4BFC0179B5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066" y="197350"/>
            <a:ext cx="3865117" cy="220843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4733" y="278638"/>
            <a:ext cx="30854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Diffusion </a:t>
            </a:r>
            <a:r>
              <a:rPr dirty="0"/>
              <a:t>sur </a:t>
            </a:r>
            <a:r>
              <a:rPr spc="-5" dirty="0"/>
              <a:t>les réseaux</a:t>
            </a:r>
            <a:r>
              <a:rPr spc="-65" dirty="0"/>
              <a:t> </a:t>
            </a:r>
            <a:r>
              <a:rPr spc="-10" dirty="0"/>
              <a:t>sociaux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4733" y="696213"/>
            <a:ext cx="3438525" cy="309443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lang="fr-FR" sz="1400" spc="-15" dirty="0">
                <a:solidFill>
                  <a:srgbClr val="404040"/>
                </a:solidFill>
                <a:latin typeface="Calibri"/>
                <a:cs typeface="Calibri"/>
              </a:rPr>
              <a:t>Notre travail, notre expérience et notre notoriété nous permet aujourd’hui de distribuer nos informations à des centaines de milliers de personnes sur les réseaux sociaux.</a:t>
            </a:r>
            <a:endParaRPr lang="fr-FR" sz="1400" dirty="0">
              <a:latin typeface="Calibri"/>
              <a:cs typeface="Calibri"/>
            </a:endParaRPr>
          </a:p>
          <a:p>
            <a:pPr marL="12700" marR="187960">
              <a:lnSpc>
                <a:spcPct val="100000"/>
              </a:lnSpc>
              <a:spcBef>
                <a:spcPts val="725"/>
              </a:spcBef>
            </a:pPr>
            <a:r>
              <a:rPr lang="fr-FR" sz="1400" spc="-15" dirty="0">
                <a:solidFill>
                  <a:srgbClr val="404040"/>
                </a:solidFill>
                <a:latin typeface="Calibri"/>
                <a:cs typeface="Calibri"/>
              </a:rPr>
              <a:t>Profitez de </a:t>
            </a:r>
            <a:r>
              <a:rPr lang="fr-FR" sz="1400" spc="-10" dirty="0">
                <a:solidFill>
                  <a:srgbClr val="404040"/>
                </a:solidFill>
                <a:latin typeface="Calibri"/>
                <a:cs typeface="Calibri"/>
              </a:rPr>
              <a:t>notre savoir faire pour mettre en avant votre établissement, vos produits et services.</a:t>
            </a:r>
            <a:endParaRPr lang="fr-FR" sz="1400" spc="-5" dirty="0">
              <a:solidFill>
                <a:srgbClr val="404040"/>
              </a:solidFill>
              <a:latin typeface="Calibri"/>
              <a:cs typeface="Calibri"/>
            </a:endParaRPr>
          </a:p>
          <a:p>
            <a:pPr marL="12700" marR="187960">
              <a:lnSpc>
                <a:spcPct val="100000"/>
              </a:lnSpc>
              <a:spcBef>
                <a:spcPts val="725"/>
              </a:spcBef>
            </a:pPr>
            <a:r>
              <a:rPr lang="fr-FR" sz="1400" u="sng" spc="-1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Nous vous </a:t>
            </a:r>
            <a:r>
              <a:rPr lang="fr-FR" sz="1400" u="sng" spc="-1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proposons</a:t>
            </a:r>
            <a:r>
              <a:rPr lang="fr-FR" sz="1400" u="sng" spc="11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 </a:t>
            </a:r>
            <a:r>
              <a:rPr lang="fr-FR" sz="1400" u="sng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:</a:t>
            </a:r>
          </a:p>
          <a:p>
            <a:pPr marL="299085" indent="-2870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US" sz="1400" spc="-5" dirty="0">
                <a:solidFill>
                  <a:srgbClr val="404040"/>
                </a:solidFill>
                <a:cs typeface="Calibri"/>
              </a:rPr>
              <a:t>3 </a:t>
            </a:r>
            <a:r>
              <a:rPr lang="en-US" sz="1400" spc="-20" dirty="0">
                <a:solidFill>
                  <a:srgbClr val="404040"/>
                </a:solidFill>
                <a:cs typeface="Calibri"/>
              </a:rPr>
              <a:t>publications</a:t>
            </a:r>
            <a:r>
              <a:rPr lang="en-US" sz="1400" spc="20" dirty="0">
                <a:solidFill>
                  <a:srgbClr val="404040"/>
                </a:solidFill>
                <a:cs typeface="Calibri"/>
              </a:rPr>
              <a:t> </a:t>
            </a:r>
            <a:r>
              <a:rPr lang="en-US" sz="1400" spc="-10" dirty="0">
                <a:solidFill>
                  <a:srgbClr val="404040"/>
                </a:solidFill>
                <a:cs typeface="Calibri"/>
              </a:rPr>
              <a:t>Facebook</a:t>
            </a:r>
            <a:endParaRPr lang="en-US" sz="1400" dirty="0"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US" sz="1400" spc="-5" dirty="0">
                <a:solidFill>
                  <a:srgbClr val="404040"/>
                </a:solidFill>
                <a:cs typeface="Calibri"/>
              </a:rPr>
              <a:t>3 </a:t>
            </a:r>
            <a:r>
              <a:rPr lang="en-US" sz="1400" spc="-20" dirty="0">
                <a:solidFill>
                  <a:srgbClr val="404040"/>
                </a:solidFill>
                <a:cs typeface="Calibri"/>
              </a:rPr>
              <a:t>publications</a:t>
            </a:r>
            <a:r>
              <a:rPr lang="en-US" sz="1400" spc="45" dirty="0">
                <a:solidFill>
                  <a:srgbClr val="404040"/>
                </a:solidFill>
                <a:cs typeface="Calibri"/>
              </a:rPr>
              <a:t> </a:t>
            </a:r>
            <a:r>
              <a:rPr lang="en-US" sz="1400" spc="-5" dirty="0">
                <a:solidFill>
                  <a:srgbClr val="404040"/>
                </a:solidFill>
                <a:cs typeface="Calibri"/>
              </a:rPr>
              <a:t>Instagram</a:t>
            </a:r>
            <a:endParaRPr lang="en-US" sz="1400" dirty="0"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US" sz="1400" spc="-5" dirty="0">
                <a:solidFill>
                  <a:srgbClr val="404040"/>
                </a:solidFill>
                <a:cs typeface="Calibri"/>
              </a:rPr>
              <a:t>3</a:t>
            </a:r>
            <a:r>
              <a:rPr lang="en-US" sz="1400" dirty="0">
                <a:solidFill>
                  <a:srgbClr val="404040"/>
                </a:solidFill>
                <a:cs typeface="Calibri"/>
              </a:rPr>
              <a:t> </a:t>
            </a:r>
            <a:r>
              <a:rPr lang="en-US" sz="1400" spc="-25" dirty="0">
                <a:solidFill>
                  <a:srgbClr val="404040"/>
                </a:solidFill>
                <a:cs typeface="Calibri"/>
              </a:rPr>
              <a:t>Tweets</a:t>
            </a: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endParaRPr lang="en-US" sz="1400" dirty="0">
              <a:cs typeface="Calibri"/>
            </a:endParaRPr>
          </a:p>
          <a:p>
            <a:pPr marL="12700" marR="187960">
              <a:lnSpc>
                <a:spcPct val="100000"/>
              </a:lnSpc>
              <a:spcBef>
                <a:spcPts val="725"/>
              </a:spcBef>
            </a:pPr>
            <a:endParaRPr lang="fr-FR" sz="1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4733" y="3331590"/>
            <a:ext cx="131191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25" dirty="0">
                <a:solidFill>
                  <a:srgbClr val="DF5A48"/>
                </a:solidFill>
                <a:latin typeface="Calibri"/>
                <a:cs typeface="Calibri"/>
              </a:rPr>
              <a:t>Tarifs </a:t>
            </a:r>
            <a:r>
              <a:rPr sz="1600" b="1" dirty="0">
                <a:solidFill>
                  <a:srgbClr val="DF5A48"/>
                </a:solidFill>
                <a:latin typeface="Calibri"/>
                <a:cs typeface="Calibri"/>
              </a:rPr>
              <a:t>: 100€</a:t>
            </a:r>
            <a:r>
              <a:rPr sz="1600" b="1" spc="-60" dirty="0">
                <a:solidFill>
                  <a:srgbClr val="DF5A48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DF5A48"/>
                </a:solidFill>
                <a:latin typeface="Calibri"/>
                <a:cs typeface="Calibri"/>
              </a:rPr>
              <a:t>HT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33390" y="4093421"/>
            <a:ext cx="3775710" cy="1041952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lang="fr-FR" sz="1400" dirty="0"/>
              <a:t>Nous pouvons aussi gérer vos réseaux sociaux et développer votre communication.</a:t>
            </a:r>
          </a:p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lang="fr-FR" sz="1400" dirty="0"/>
              <a:t>Nous nous ferons un plaisir de vous fournir une étude personnalisée et un devis adapté</a:t>
            </a:r>
          </a:p>
        </p:txBody>
      </p:sp>
      <p:sp>
        <p:nvSpPr>
          <p:cNvPr id="8" name="object 8"/>
          <p:cNvSpPr/>
          <p:nvPr/>
        </p:nvSpPr>
        <p:spPr>
          <a:xfrm>
            <a:off x="558571" y="3734817"/>
            <a:ext cx="3509391" cy="19801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33390" y="620648"/>
            <a:ext cx="3787140" cy="16235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100" y="5805290"/>
            <a:ext cx="9144000" cy="1052830"/>
          </a:xfrm>
          <a:custGeom>
            <a:avLst/>
            <a:gdLst/>
            <a:ahLst/>
            <a:cxnLst/>
            <a:rect l="l" t="t" r="r" b="b"/>
            <a:pathLst>
              <a:path w="9144000" h="1052829">
                <a:moveTo>
                  <a:pt x="0" y="1052728"/>
                </a:moveTo>
                <a:lnTo>
                  <a:pt x="9144000" y="1052728"/>
                </a:lnTo>
                <a:lnTo>
                  <a:pt x="9144000" y="0"/>
                </a:lnTo>
                <a:lnTo>
                  <a:pt x="0" y="0"/>
                </a:lnTo>
                <a:lnTo>
                  <a:pt x="0" y="1052728"/>
                </a:lnTo>
                <a:close/>
              </a:path>
            </a:pathLst>
          </a:custGeom>
          <a:solidFill>
            <a:srgbClr val="334D5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228600" y="5875731"/>
            <a:ext cx="8763000" cy="125034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</a:rPr>
              <a:t>Besoin</a:t>
            </a:r>
            <a:r>
              <a:rPr lang="en-US" sz="1600" dirty="0">
                <a:solidFill>
                  <a:schemeClr val="bg1"/>
                </a:solidFill>
              </a:rPr>
              <a:t> de plus de </a:t>
            </a:r>
            <a:r>
              <a:rPr lang="en-US" sz="1600" dirty="0" err="1">
                <a:solidFill>
                  <a:schemeClr val="bg1"/>
                </a:solidFill>
              </a:rPr>
              <a:t>précisions</a:t>
            </a:r>
            <a:r>
              <a:rPr lang="en-US" sz="1600" dirty="0">
                <a:solidFill>
                  <a:schemeClr val="bg1"/>
                </a:solidFill>
              </a:rPr>
              <a:t> ?</a:t>
            </a:r>
          </a:p>
          <a:p>
            <a:pPr marL="12700">
              <a:spcBef>
                <a:spcPts val="1090"/>
              </a:spcBef>
            </a:pPr>
            <a:r>
              <a:rPr lang="en-US" sz="1200" dirty="0">
                <a:solidFill>
                  <a:schemeClr val="bg1"/>
                </a:solidFill>
              </a:rPr>
              <a:t>Nous </a:t>
            </a:r>
            <a:r>
              <a:rPr lang="en-US" sz="1200" dirty="0" err="1">
                <a:solidFill>
                  <a:schemeClr val="bg1"/>
                </a:solidFill>
              </a:rPr>
              <a:t>sommes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à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votre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écoute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au </a:t>
            </a:r>
            <a:r>
              <a:rPr sz="1200" b="1" spc="-15" dirty="0">
                <a:solidFill>
                  <a:srgbClr val="FFFFFF"/>
                </a:solidFill>
                <a:latin typeface="Calibri"/>
                <a:cs typeface="Calibri"/>
              </a:rPr>
              <a:t>04.90.25.82.64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200" dirty="0" err="1">
                <a:solidFill>
                  <a:schemeClr val="bg1"/>
                </a:solidFill>
              </a:rPr>
              <a:t>Vous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pouvez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aussi</a:t>
            </a:r>
            <a:r>
              <a:rPr lang="en-US" sz="1200" dirty="0">
                <a:solidFill>
                  <a:schemeClr val="bg1"/>
                </a:solidFill>
              </a:rPr>
              <a:t> nous </a:t>
            </a:r>
            <a:r>
              <a:rPr lang="en-US" sz="1200" dirty="0" err="1">
                <a:solidFill>
                  <a:schemeClr val="bg1"/>
                </a:solidFill>
              </a:rPr>
              <a:t>contacter</a:t>
            </a:r>
            <a:r>
              <a:rPr lang="en-US" sz="1200" dirty="0">
                <a:solidFill>
                  <a:schemeClr val="bg1"/>
                </a:solidFill>
              </a:rPr>
              <a:t> par email </a:t>
            </a:r>
            <a:r>
              <a:rPr lang="en-US" sz="1200" dirty="0" err="1">
                <a:solidFill>
                  <a:schemeClr val="bg1"/>
                </a:solidFill>
              </a:rPr>
              <a:t>ou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directement</a:t>
            </a:r>
            <a:r>
              <a:rPr lang="en-US" sz="1200" dirty="0">
                <a:solidFill>
                  <a:schemeClr val="bg1"/>
                </a:solidFill>
              </a:rPr>
              <a:t> sur </a:t>
            </a:r>
            <a:r>
              <a:rPr lang="en-US" sz="1200" dirty="0" err="1">
                <a:solidFill>
                  <a:schemeClr val="bg1"/>
                </a:solidFill>
              </a:rPr>
              <a:t>nos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réseaux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sociaux</a:t>
            </a:r>
            <a:endParaRPr lang="en-US" sz="1200" dirty="0">
              <a:solidFill>
                <a:schemeClr val="bg1"/>
              </a:solidFill>
            </a:endParaRPr>
          </a:p>
          <a:p>
            <a:pPr marL="82550">
              <a:spcBef>
                <a:spcPts val="815"/>
              </a:spcBef>
              <a:tabLst>
                <a:tab pos="2485390" algn="l"/>
                <a:tab pos="5295900" algn="l"/>
              </a:tabLst>
            </a:pPr>
            <a:r>
              <a:rPr lang="en-US" sz="1200" b="1" dirty="0" err="1">
                <a:solidFill>
                  <a:schemeClr val="bg1"/>
                </a:solidFill>
              </a:rPr>
              <a:t>contact@infotourisme.net</a:t>
            </a:r>
            <a:r>
              <a:rPr sz="1200" b="1" spc="-145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lang="en-US" dirty="0"/>
              <a:t> </a:t>
            </a:r>
            <a:r>
              <a:rPr lang="en-US" sz="1200" dirty="0">
                <a:solidFill>
                  <a:schemeClr val="bg1"/>
                </a:solidFill>
              </a:rPr>
              <a:t>https://</a:t>
            </a:r>
            <a:r>
              <a:rPr lang="en-US" sz="1200" dirty="0" err="1">
                <a:solidFill>
                  <a:schemeClr val="bg1"/>
                </a:solidFill>
              </a:rPr>
              <a:t>twitter.com</a:t>
            </a:r>
            <a:r>
              <a:rPr lang="en-US" sz="1200" dirty="0">
                <a:solidFill>
                  <a:schemeClr val="bg1"/>
                </a:solidFill>
              </a:rPr>
              <a:t>/</a:t>
            </a:r>
            <a:r>
              <a:rPr lang="en-US" sz="1200" dirty="0" err="1">
                <a:solidFill>
                  <a:schemeClr val="bg1"/>
                </a:solidFill>
              </a:rPr>
              <a:t>infotourism</a:t>
            </a:r>
            <a:r>
              <a:rPr sz="1200" b="1" spc="-9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lang="en-US" dirty="0"/>
              <a:t> </a:t>
            </a:r>
            <a:r>
              <a:rPr lang="en-US" sz="1200" dirty="0">
                <a:solidFill>
                  <a:schemeClr val="bg1"/>
                </a:solidFill>
              </a:rPr>
              <a:t>https://</a:t>
            </a:r>
            <a:r>
              <a:rPr lang="en-US" sz="1200" dirty="0" err="1">
                <a:solidFill>
                  <a:schemeClr val="bg1"/>
                </a:solidFill>
              </a:rPr>
              <a:t>www.facebook.com</a:t>
            </a:r>
            <a:r>
              <a:rPr lang="en-US" sz="1200" dirty="0">
                <a:solidFill>
                  <a:schemeClr val="bg1"/>
                </a:solidFill>
              </a:rPr>
              <a:t>/</a:t>
            </a:r>
            <a:r>
              <a:rPr lang="en-US" sz="1200" dirty="0" err="1">
                <a:solidFill>
                  <a:schemeClr val="bg1"/>
                </a:solidFill>
              </a:rPr>
              <a:t>infotourisme</a:t>
            </a:r>
            <a:endParaRPr lang="en-US" sz="1200" dirty="0">
              <a:solidFill>
                <a:schemeClr val="bg1"/>
              </a:solidFill>
            </a:endParaRPr>
          </a:p>
          <a:p>
            <a:pPr marL="82550">
              <a:spcBef>
                <a:spcPts val="815"/>
              </a:spcBef>
              <a:tabLst>
                <a:tab pos="2485390" algn="l"/>
                <a:tab pos="5295900" algn="l"/>
              </a:tabLst>
            </a:pPr>
            <a:endParaRPr sz="1200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257800" y="6591424"/>
            <a:ext cx="247281" cy="2472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468638" y="6576569"/>
            <a:ext cx="235331" cy="2353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AB8B3E-9032-2E4D-81DF-059E66C31026}"/>
              </a:ext>
            </a:extLst>
          </p:cNvPr>
          <p:cNvSpPr txBox="1"/>
          <p:nvPr/>
        </p:nvSpPr>
        <p:spPr>
          <a:xfrm>
            <a:off x="4953000" y="2421376"/>
            <a:ext cx="41910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spc="-10" dirty="0">
                <a:solidFill>
                  <a:srgbClr val="DF5A48"/>
                </a:solidFill>
                <a:latin typeface="Calibri"/>
                <a:cs typeface="Calibri"/>
              </a:rPr>
              <a:t>Service de rédaction</a:t>
            </a:r>
          </a:p>
          <a:p>
            <a:endParaRPr lang="fr-FR" sz="1600" b="1" spc="-10" dirty="0">
              <a:solidFill>
                <a:srgbClr val="DF5A48"/>
              </a:solidFill>
              <a:latin typeface="Calibri"/>
              <a:cs typeface="Calibri"/>
            </a:endParaRPr>
          </a:p>
          <a:p>
            <a:r>
              <a:rPr lang="fr-FR" sz="1400" dirty="0"/>
              <a:t>Vous avez un blog ou un site et n’avez pas le temps  ou les compétences pour l’alimenter ?  </a:t>
            </a:r>
          </a:p>
          <a:p>
            <a:r>
              <a:rPr lang="fr-FR" sz="1400" dirty="0"/>
              <a:t>Notre service rédactionnel se met à votre service  pour vous fournir du contenu à haute valeur  ajoutée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</TotalTime>
  <Words>514</Words>
  <Application>Microsoft Macintosh PowerPoint</Application>
  <PresentationFormat>On-screen Show (4:3)</PresentationFormat>
  <Paragraphs>48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Office Theme</vt:lpstr>
      <vt:lpstr>Blog Inf</vt:lpstr>
      <vt:lpstr>Pourquoi collaborer ? Une large audience spécialisée </vt:lpstr>
      <vt:lpstr>Nos offres de diffusion Profitez de notre notoriété</vt:lpstr>
      <vt:lpstr>Diffusion sur les réseaux sociaux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Blog Infotourisme</dc:title>
  <dc:creator>anael</dc:creator>
  <cp:lastModifiedBy>Microsoft Office User</cp:lastModifiedBy>
  <cp:revision>21</cp:revision>
  <dcterms:created xsi:type="dcterms:W3CDTF">2020-12-11T10:07:52Z</dcterms:created>
  <dcterms:modified xsi:type="dcterms:W3CDTF">2020-12-11T13:21:53Z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2017-05-24T00:00:00Z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2020-12-11T00:00:00Z</vt:filetime>
  </property>
</Properties>
</file>